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0" r:id="rId2"/>
    <p:sldId id="312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313" r:id="rId11"/>
    <p:sldId id="30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133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023" autoAdjust="0"/>
  </p:normalViewPr>
  <p:slideViewPr>
    <p:cSldViewPr>
      <p:cViewPr>
        <p:scale>
          <a:sx n="90" d="100"/>
          <a:sy n="90" d="100"/>
        </p:scale>
        <p:origin x="-804" y="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09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25555-7833-4DBB-B3BB-2FCA5751D1FE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3BB5E-48BF-4D04-8B80-074DDA513A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3566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3BB5E-48BF-4D04-8B80-074DDA513AC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9053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3BB5E-48BF-4D04-8B80-074DDA513AC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197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41" r="9540"/>
          <a:stretch/>
        </p:blipFill>
        <p:spPr>
          <a:xfrm>
            <a:off x="0" y="1"/>
            <a:ext cx="9144000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3886200" cy="2302152"/>
          </a:xfrm>
        </p:spPr>
        <p:txBody>
          <a:bodyPr/>
          <a:lstStyle>
            <a:lvl1pPr algn="l"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67200"/>
            <a:ext cx="3886200" cy="533400"/>
          </a:xfrm>
        </p:spPr>
        <p:txBody>
          <a:bodyPr>
            <a:noAutofit/>
          </a:bodyPr>
          <a:lstStyle>
            <a:lvl1pPr marL="0" indent="0" algn="l">
              <a:buNone/>
              <a:defRPr sz="180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Arc 7"/>
          <p:cNvSpPr/>
          <p:nvPr userDrawn="1"/>
        </p:nvSpPr>
        <p:spPr>
          <a:xfrm rot="6300000">
            <a:off x="-1462926" y="-2523803"/>
            <a:ext cx="3986727" cy="3986727"/>
          </a:xfrm>
          <a:prstGeom prst="arc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 userDrawn="1"/>
        </p:nvSpPr>
        <p:spPr>
          <a:xfrm rot="8100000">
            <a:off x="-895972" y="-5086971"/>
            <a:ext cx="5918592" cy="5918590"/>
          </a:xfrm>
          <a:prstGeom prst="arc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 userDrawn="1"/>
        </p:nvSpPr>
        <p:spPr>
          <a:xfrm rot="17096011">
            <a:off x="6666186" y="5399361"/>
            <a:ext cx="3986727" cy="3986727"/>
          </a:xfrm>
          <a:prstGeom prst="arc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 userDrawn="1"/>
        </p:nvSpPr>
        <p:spPr>
          <a:xfrm rot="18403142">
            <a:off x="4089924" y="5550999"/>
            <a:ext cx="6361078" cy="6361074"/>
          </a:xfrm>
          <a:prstGeom prst="arc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304800"/>
            <a:ext cx="2103750" cy="1714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" y="57150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792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37" b="261"/>
          <a:stretch/>
        </p:blipFill>
        <p:spPr>
          <a:xfrm>
            <a:off x="-1" y="0"/>
            <a:ext cx="914400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838200"/>
            <a:ext cx="5334000" cy="1371599"/>
          </a:xfrm>
        </p:spPr>
        <p:txBody>
          <a:bodyPr anchor="t">
            <a:noAutofit/>
          </a:bodyPr>
          <a:lstStyle>
            <a:lvl1pPr algn="l">
              <a:defRPr sz="3600" b="1" cap="none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 flipH="1">
            <a:off x="-1462926" y="-5086971"/>
            <a:ext cx="12115839" cy="16999046"/>
            <a:chOff x="-1462926" y="-5086971"/>
            <a:chExt cx="12115839" cy="16999046"/>
          </a:xfrm>
        </p:grpSpPr>
        <p:sp>
          <p:nvSpPr>
            <p:cNvPr id="8" name="Arc 7"/>
            <p:cNvSpPr/>
            <p:nvPr userDrawn="1"/>
          </p:nvSpPr>
          <p:spPr>
            <a:xfrm rot="6300000">
              <a:off x="-1462926" y="-2523803"/>
              <a:ext cx="3986727" cy="3986727"/>
            </a:xfrm>
            <a:prstGeom prst="arc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 userDrawn="1"/>
          </p:nvSpPr>
          <p:spPr>
            <a:xfrm rot="8100000">
              <a:off x="-895972" y="-5086971"/>
              <a:ext cx="5918592" cy="5918590"/>
            </a:xfrm>
            <a:prstGeom prst="arc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/>
            <p:cNvSpPr/>
            <p:nvPr userDrawn="1"/>
          </p:nvSpPr>
          <p:spPr>
            <a:xfrm rot="17096011">
              <a:off x="6666186" y="5399361"/>
              <a:ext cx="3986727" cy="3986727"/>
            </a:xfrm>
            <a:prstGeom prst="arc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/>
            <p:cNvSpPr/>
            <p:nvPr userDrawn="1"/>
          </p:nvSpPr>
          <p:spPr>
            <a:xfrm rot="18403142">
              <a:off x="4089924" y="5550999"/>
              <a:ext cx="6361078" cy="6361074"/>
            </a:xfrm>
            <a:prstGeom prst="arc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3674" y="4191000"/>
            <a:ext cx="2103750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583527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2596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765"/>
          <a:stretch/>
        </p:blipFill>
        <p:spPr>
          <a:xfrm>
            <a:off x="0" y="-20337"/>
            <a:ext cx="9144000" cy="6878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5449" y="762000"/>
            <a:ext cx="6134100" cy="762000"/>
          </a:xfrm>
        </p:spPr>
        <p:txBody>
          <a:bodyPr anchor="t">
            <a:noAutofit/>
          </a:bodyPr>
          <a:lstStyle>
            <a:lvl1pPr algn="l">
              <a:defRPr sz="3200" b="1" cap="none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Arc 3"/>
          <p:cNvSpPr/>
          <p:nvPr userDrawn="1"/>
        </p:nvSpPr>
        <p:spPr>
          <a:xfrm rot="6300000">
            <a:off x="-1462926" y="-2523803"/>
            <a:ext cx="3986727" cy="3986727"/>
          </a:xfrm>
          <a:prstGeom prst="arc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 userDrawn="1"/>
        </p:nvSpPr>
        <p:spPr>
          <a:xfrm rot="8100000">
            <a:off x="-895972" y="-5086971"/>
            <a:ext cx="5918592" cy="5918590"/>
          </a:xfrm>
          <a:prstGeom prst="arc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 userDrawn="1"/>
        </p:nvSpPr>
        <p:spPr>
          <a:xfrm rot="17096011">
            <a:off x="6666186" y="5399361"/>
            <a:ext cx="3986727" cy="3986727"/>
          </a:xfrm>
          <a:prstGeom prst="arc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 userDrawn="1"/>
        </p:nvSpPr>
        <p:spPr>
          <a:xfrm rot="18403142">
            <a:off x="4089924" y="5550999"/>
            <a:ext cx="6361078" cy="6361074"/>
          </a:xfrm>
          <a:prstGeom prst="arc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5111376"/>
            <a:ext cx="1729750" cy="1409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583527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883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65"/>
          <a:stretch/>
        </p:blipFill>
        <p:spPr>
          <a:xfrm flipH="1">
            <a:off x="-3" y="-22349"/>
            <a:ext cx="9144003" cy="69026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429000"/>
            <a:ext cx="3276600" cy="2057400"/>
          </a:xfrm>
        </p:spPr>
        <p:txBody>
          <a:bodyPr anchor="t">
            <a:noAutofit/>
          </a:bodyPr>
          <a:lstStyle>
            <a:lvl1pPr algn="l">
              <a:defRPr sz="3600" b="1" cap="none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Arc 3"/>
          <p:cNvSpPr/>
          <p:nvPr userDrawn="1"/>
        </p:nvSpPr>
        <p:spPr>
          <a:xfrm rot="6300000">
            <a:off x="-1462926" y="-2523803"/>
            <a:ext cx="3986727" cy="3986727"/>
          </a:xfrm>
          <a:prstGeom prst="arc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 userDrawn="1"/>
        </p:nvSpPr>
        <p:spPr>
          <a:xfrm rot="8100000">
            <a:off x="-895972" y="-5086971"/>
            <a:ext cx="5918592" cy="5918590"/>
          </a:xfrm>
          <a:prstGeom prst="arc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 userDrawn="1"/>
        </p:nvSpPr>
        <p:spPr>
          <a:xfrm rot="17096011">
            <a:off x="6666186" y="5399361"/>
            <a:ext cx="3986727" cy="3986727"/>
          </a:xfrm>
          <a:prstGeom prst="arc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 userDrawn="1"/>
        </p:nvSpPr>
        <p:spPr>
          <a:xfrm rot="18403142">
            <a:off x="4089924" y="5550999"/>
            <a:ext cx="6361078" cy="6361074"/>
          </a:xfrm>
          <a:prstGeom prst="arc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5574" y="762000"/>
            <a:ext cx="2103750" cy="171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583527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6744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997"/>
          <a:stretch/>
        </p:blipFill>
        <p:spPr>
          <a:xfrm>
            <a:off x="-9525" y="-26246"/>
            <a:ext cx="9153525" cy="6910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838200"/>
            <a:ext cx="5334000" cy="1371599"/>
          </a:xfrm>
        </p:spPr>
        <p:txBody>
          <a:bodyPr anchor="t">
            <a:noAutofit/>
          </a:bodyPr>
          <a:lstStyle>
            <a:lvl1pPr algn="l">
              <a:defRPr sz="3600" b="1" cap="none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 flipH="1">
            <a:off x="-1462926" y="-5086971"/>
            <a:ext cx="12115839" cy="16999046"/>
            <a:chOff x="-1462926" y="-5086971"/>
            <a:chExt cx="12115839" cy="16999046"/>
          </a:xfrm>
        </p:grpSpPr>
        <p:sp>
          <p:nvSpPr>
            <p:cNvPr id="8" name="Arc 7"/>
            <p:cNvSpPr/>
            <p:nvPr userDrawn="1"/>
          </p:nvSpPr>
          <p:spPr>
            <a:xfrm rot="6300000">
              <a:off x="-1462926" y="-2523803"/>
              <a:ext cx="3986727" cy="3986727"/>
            </a:xfrm>
            <a:prstGeom prst="arc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 userDrawn="1"/>
          </p:nvSpPr>
          <p:spPr>
            <a:xfrm rot="8100000">
              <a:off x="-895972" y="-5086971"/>
              <a:ext cx="5918592" cy="5918590"/>
            </a:xfrm>
            <a:prstGeom prst="arc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/>
            <p:cNvSpPr/>
            <p:nvPr userDrawn="1"/>
          </p:nvSpPr>
          <p:spPr>
            <a:xfrm rot="17096011">
              <a:off x="6666186" y="5399361"/>
              <a:ext cx="3986727" cy="3986727"/>
            </a:xfrm>
            <a:prstGeom prst="arc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/>
            <p:cNvSpPr/>
            <p:nvPr userDrawn="1"/>
          </p:nvSpPr>
          <p:spPr>
            <a:xfrm rot="18403142">
              <a:off x="4089924" y="5550999"/>
              <a:ext cx="6361078" cy="6361074"/>
            </a:xfrm>
            <a:prstGeom prst="arc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3674" y="4191000"/>
            <a:ext cx="2103750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583527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2937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0" r="15086"/>
          <a:stretch/>
        </p:blipFill>
        <p:spPr>
          <a:xfrm>
            <a:off x="0" y="1"/>
            <a:ext cx="9144000" cy="6837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895600"/>
            <a:ext cx="3314701" cy="762000"/>
          </a:xfrm>
        </p:spPr>
        <p:txBody>
          <a:bodyPr anchor="t">
            <a:noAutofit/>
          </a:bodyPr>
          <a:lstStyle>
            <a:lvl1pPr algn="l"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Arc 3"/>
          <p:cNvSpPr/>
          <p:nvPr userDrawn="1"/>
        </p:nvSpPr>
        <p:spPr>
          <a:xfrm rot="6300000">
            <a:off x="-1462926" y="-2523803"/>
            <a:ext cx="3986727" cy="3986727"/>
          </a:xfrm>
          <a:prstGeom prst="arc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 userDrawn="1"/>
        </p:nvSpPr>
        <p:spPr>
          <a:xfrm rot="8100000">
            <a:off x="-895972" y="-5086971"/>
            <a:ext cx="5918592" cy="5918590"/>
          </a:xfrm>
          <a:prstGeom prst="arc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 userDrawn="1"/>
        </p:nvSpPr>
        <p:spPr>
          <a:xfrm rot="17096011">
            <a:off x="6666186" y="5399361"/>
            <a:ext cx="3986727" cy="3986727"/>
          </a:xfrm>
          <a:prstGeom prst="arc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 userDrawn="1"/>
        </p:nvSpPr>
        <p:spPr>
          <a:xfrm rot="18403142">
            <a:off x="4089924" y="5550999"/>
            <a:ext cx="6361078" cy="6361074"/>
          </a:xfrm>
          <a:prstGeom prst="arc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1206073"/>
            <a:ext cx="1729750" cy="1409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583527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9855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7" r="21953"/>
          <a:stretch/>
        </p:blipFill>
        <p:spPr>
          <a:xfrm>
            <a:off x="0" y="-10168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900" y="2209800"/>
            <a:ext cx="3314701" cy="762000"/>
          </a:xfrm>
        </p:spPr>
        <p:txBody>
          <a:bodyPr anchor="t">
            <a:noAutofit/>
          </a:bodyPr>
          <a:lstStyle>
            <a:lvl1pPr algn="l"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Arc 3"/>
          <p:cNvSpPr/>
          <p:nvPr userDrawn="1"/>
        </p:nvSpPr>
        <p:spPr>
          <a:xfrm rot="6300000">
            <a:off x="-1462926" y="-2523803"/>
            <a:ext cx="3986727" cy="3986727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 userDrawn="1"/>
        </p:nvSpPr>
        <p:spPr>
          <a:xfrm rot="8100000">
            <a:off x="-895972" y="-5086971"/>
            <a:ext cx="5918592" cy="5918590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 userDrawn="1"/>
        </p:nvSpPr>
        <p:spPr>
          <a:xfrm rot="17096011">
            <a:off x="6666186" y="5399361"/>
            <a:ext cx="3986727" cy="3986727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 userDrawn="1"/>
        </p:nvSpPr>
        <p:spPr>
          <a:xfrm rot="18403142">
            <a:off x="4089924" y="5550999"/>
            <a:ext cx="6361078" cy="6361074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0463" y="228600"/>
            <a:ext cx="1729750" cy="1409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583527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4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82" r="5882"/>
          <a:stretch/>
        </p:blipFill>
        <p:spPr>
          <a:xfrm flipH="1">
            <a:off x="-4" y="-2543"/>
            <a:ext cx="9144004" cy="68630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524000"/>
            <a:ext cx="4572000" cy="1219200"/>
          </a:xfrm>
        </p:spPr>
        <p:txBody>
          <a:bodyPr anchor="t">
            <a:noAutofit/>
          </a:bodyPr>
          <a:lstStyle>
            <a:lvl1pPr algn="l">
              <a:defRPr sz="3600" b="1" cap="none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Arc 3"/>
          <p:cNvSpPr/>
          <p:nvPr userDrawn="1"/>
        </p:nvSpPr>
        <p:spPr>
          <a:xfrm rot="6300000">
            <a:off x="-1462926" y="-2523803"/>
            <a:ext cx="3986727" cy="3986727"/>
          </a:xfrm>
          <a:prstGeom prst="arc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 userDrawn="1"/>
        </p:nvSpPr>
        <p:spPr>
          <a:xfrm rot="8100000">
            <a:off x="-895972" y="-5086971"/>
            <a:ext cx="5918592" cy="5918590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 userDrawn="1"/>
        </p:nvSpPr>
        <p:spPr>
          <a:xfrm rot="17096011">
            <a:off x="6666186" y="5399361"/>
            <a:ext cx="3986727" cy="3986727"/>
          </a:xfrm>
          <a:prstGeom prst="arc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 userDrawn="1"/>
        </p:nvSpPr>
        <p:spPr>
          <a:xfrm rot="18403142">
            <a:off x="4089924" y="5550999"/>
            <a:ext cx="6361078" cy="6361074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7436" y="314325"/>
            <a:ext cx="1484313" cy="1209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583527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892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>
          <a:xfrm>
            <a:off x="6991350" y="2209800"/>
            <a:ext cx="2152650" cy="43053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533400" cy="365125"/>
          </a:xfrm>
        </p:spPr>
        <p:txBody>
          <a:bodyPr/>
          <a:lstStyle>
            <a:lvl1pPr>
              <a:defRPr sz="900" b="1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9FB3361-2AE0-451C-A0C1-FE61F2FE61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Arc 9"/>
          <p:cNvSpPr/>
          <p:nvPr userDrawn="1"/>
        </p:nvSpPr>
        <p:spPr>
          <a:xfrm rot="6300000">
            <a:off x="-1462926" y="-2523803"/>
            <a:ext cx="3986727" cy="3986727"/>
          </a:xfrm>
          <a:prstGeom prst="arc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 userDrawn="1"/>
        </p:nvSpPr>
        <p:spPr>
          <a:xfrm rot="8100000">
            <a:off x="-819772" y="-5010771"/>
            <a:ext cx="5918592" cy="5918590"/>
          </a:xfrm>
          <a:prstGeom prst="arc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 userDrawn="1"/>
        </p:nvSpPr>
        <p:spPr>
          <a:xfrm rot="17096011">
            <a:off x="6666186" y="5399361"/>
            <a:ext cx="3986727" cy="3986727"/>
          </a:xfrm>
          <a:prstGeom prst="arc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 userDrawn="1"/>
        </p:nvSpPr>
        <p:spPr>
          <a:xfrm rot="18403142">
            <a:off x="4089924" y="5550999"/>
            <a:ext cx="6361078" cy="6361074"/>
          </a:xfrm>
          <a:prstGeom prst="arc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38"/>
            <a:ext cx="8686800" cy="79216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334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0" y="990600"/>
            <a:ext cx="89154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7150" y="228600"/>
            <a:ext cx="888250" cy="723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6172200"/>
            <a:ext cx="501275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6770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D99B8-450D-4B00-AB1E-42BD8A9A75C5}" type="datetimeFigureOut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B3361-2AE0-451C-A0C1-FE61F2FE61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571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60" r:id="rId4"/>
    <p:sldLayoutId id="2147483662" r:id="rId5"/>
    <p:sldLayoutId id="2147483663" r:id="rId6"/>
    <p:sldLayoutId id="2147483665" r:id="rId7"/>
    <p:sldLayoutId id="2147483664" r:id="rId8"/>
    <p:sldLayoutId id="2147483650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Reputation Scores by </a:t>
            </a:r>
            <a:r>
              <a:rPr lang="en-US" dirty="0" smtClean="0"/>
              <a:t>Industry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267200" y="1177578"/>
            <a:ext cx="4190999" cy="297368"/>
          </a:xfrm>
          <a:prstGeom prst="roundRect">
            <a:avLst/>
          </a:prstGeom>
          <a:solidFill>
            <a:srgbClr val="00A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Non-Alcoholic Beverages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4734957"/>
              </p:ext>
            </p:extLst>
          </p:nvPr>
        </p:nvGraphicFramePr>
        <p:xfrm>
          <a:off x="4267197" y="1463331"/>
          <a:ext cx="4191002" cy="2422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3"/>
                <a:gridCol w="628720"/>
                <a:gridCol w="631767"/>
                <a:gridCol w="631767"/>
                <a:gridCol w="631767"/>
                <a:gridCol w="676378"/>
              </a:tblGrid>
              <a:tr h="40021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Company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0A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Reputation Index (out of 100)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Ranking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0AF"/>
                    </a:solidFill>
                  </a:tcPr>
                </a:tc>
              </a:tr>
              <a:tr h="231817">
                <a:tc vMerge="1"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7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7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2016</a:t>
                      </a:r>
                      <a:endParaRPr lang="en-US" sz="7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7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2015</a:t>
                      </a:r>
                      <a:endParaRPr lang="en-US" sz="7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7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2014</a:t>
                      </a:r>
                      <a:endParaRPr lang="en-US" sz="7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7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2013</a:t>
                      </a:r>
                      <a:endParaRPr lang="en-US" sz="7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ZA" sz="7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219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Coca-Cola 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181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Liqui</a:t>
                      </a: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-Fruit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312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Red Bull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312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853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Appletiser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853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Pepsi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350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Non- Alcoholic Beverages </a:t>
                      </a:r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Score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0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81.89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0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77.77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0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78.71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0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84.46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0A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0AF"/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80301" y="1177578"/>
            <a:ext cx="4048289" cy="31450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Grocery Retail Shops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8139485"/>
              </p:ext>
            </p:extLst>
          </p:nvPr>
        </p:nvGraphicFramePr>
        <p:xfrm>
          <a:off x="180305" y="1487034"/>
          <a:ext cx="4048288" cy="2562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033"/>
                <a:gridCol w="627695"/>
                <a:gridCol w="627695"/>
                <a:gridCol w="627695"/>
                <a:gridCol w="627695"/>
                <a:gridCol w="710475"/>
              </a:tblGrid>
              <a:tr h="26556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Company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81B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Reputation Index (out of 100)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Ranking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81BF"/>
                    </a:solidFill>
                  </a:tcPr>
                </a:tc>
              </a:tr>
              <a:tr h="224682">
                <a:tc vMerge="1"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7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2016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2015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2014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2013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ZA" sz="7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468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7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Woolworths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7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84.84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700" b="1" i="0" u="none" strike="noStrike" kern="12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7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79.7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7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700" b="1" i="0" u="none" strike="noStrike" kern="12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468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7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Spar South Africa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7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81.11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7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79.3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7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80.6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700" b="1" i="0" u="none" strike="noStrike" kern="12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83.2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7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468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7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Pick n Pay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700" b="1" i="0" u="none" strike="noStrike" kern="12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80.39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7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80.7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7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84.8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700" b="1" i="0" u="none" strike="noStrike" kern="12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87.1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7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468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7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Shoprite Holdings Ltd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700" b="1" i="0" u="none" strike="noStrike" kern="12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80.34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700" b="1" i="0" u="none" strike="noStrike" kern="12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77.7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7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79.1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700" b="1" i="0" u="none" strike="noStrike" kern="12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82.0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7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626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7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Checkers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700" b="1" i="0" u="none" strike="noStrike" kern="12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78.25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700" b="1" i="0" u="none" strike="noStrike" kern="12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80.2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7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79.9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7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86.9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7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159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7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OK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700" b="1" i="0" u="none" strike="noStrike" kern="12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74.12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700" b="1" i="0" u="none" strike="noStrike" kern="12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72.8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700" b="1" i="0" u="none" strike="noStrike" kern="12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73.1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7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76.6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7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626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7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Cambridge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700" b="1" i="0" u="none" strike="noStrike" kern="12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73.44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700" b="1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700" b="1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700" b="1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7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626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7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7 Eleven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700" b="1" i="0" u="none" strike="noStrike" kern="12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64.76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700" b="1" i="0" u="none" strike="noStrike" kern="12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74.5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700" b="1" i="0" u="none" strike="noStrike" kern="12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7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71.2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7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8</a:t>
                      </a:r>
                      <a:endParaRPr lang="en-ZA" sz="700" b="1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626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en-US" sz="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Grocery Retail</a:t>
                      </a:r>
                    </a:p>
                    <a:p>
                      <a:pPr marL="0" algn="l" defTabSz="914400" rtl="0" eaLnBrk="1" fontAlgn="t" latinLnBrk="0" hangingPunct="1"/>
                      <a:r>
                        <a:rPr lang="en-US" sz="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Shops Score 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78.73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83.15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800" b="1" i="0" u="none" strike="noStrike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67599" y="4115141"/>
            <a:ext cx="4066689" cy="270608"/>
          </a:xfrm>
          <a:prstGeom prst="roundRect">
            <a:avLst/>
          </a:prstGeom>
          <a:solidFill>
            <a:srgbClr val="BF0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Clothing Retail Shops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5556315"/>
              </p:ext>
            </p:extLst>
          </p:nvPr>
        </p:nvGraphicFramePr>
        <p:xfrm>
          <a:off x="180300" y="4412510"/>
          <a:ext cx="4048289" cy="2254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227"/>
                <a:gridCol w="622784"/>
                <a:gridCol w="622784"/>
                <a:gridCol w="622784"/>
                <a:gridCol w="622784"/>
                <a:gridCol w="653926"/>
              </a:tblGrid>
              <a:tr h="29616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Company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Reputation Index (out of 100)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012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01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012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Ranking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53554">
                <a:tc vMerge="1"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7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2016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01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2015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01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2014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01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2013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012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ZA" sz="7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535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Edgars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35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Truworths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35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Mr Price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28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Spitz, Carvalho, Kurt Geiger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35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Ackermans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35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Foschini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78.52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77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Stuttafords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77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77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77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Miladys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</a:t>
                      </a:r>
                      <a:endParaRPr lang="en-ZA" sz="7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53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Clothing Retail  Shops Score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01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79.24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01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76.48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01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77.21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01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82.39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01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7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012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0814835"/>
              </p:ext>
            </p:extLst>
          </p:nvPr>
        </p:nvGraphicFramePr>
        <p:xfrm>
          <a:off x="4267200" y="4451000"/>
          <a:ext cx="4267199" cy="217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704"/>
                <a:gridCol w="625697"/>
                <a:gridCol w="625697"/>
                <a:gridCol w="625697"/>
                <a:gridCol w="562721"/>
                <a:gridCol w="620683"/>
              </a:tblGrid>
              <a:tr h="35127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Company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Reputation Index (out of 100)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6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6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Ranking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16413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sz="65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7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2016</a:t>
                      </a:r>
                      <a:endParaRPr lang="en-US" sz="7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7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2015</a:t>
                      </a:r>
                      <a:endParaRPr lang="en-US" sz="7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7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2014</a:t>
                      </a:r>
                      <a:endParaRPr lang="en-US" sz="7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7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2013</a:t>
                      </a:r>
                      <a:endParaRPr lang="en-US" sz="7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ZA" sz="65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641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Diageo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423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Heineken International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641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SAB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641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Brandhouse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214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Distell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509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7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Alcoholic Beverages Score</a:t>
                      </a:r>
                      <a:endParaRPr lang="en-US" sz="700" b="1" i="0" u="none" strike="noStrike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7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79.26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7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77.57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7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81.15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7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85.03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700" b="1" i="0" u="none" strike="noStrike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</a:tr>
            </a:tbl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4267200" y="4114800"/>
            <a:ext cx="4267200" cy="29736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Alcoholic </a:t>
            </a:r>
            <a:r>
              <a:rPr lang="en-US" sz="1400" b="1" dirty="0">
                <a:solidFill>
                  <a:schemeClr val="bg1"/>
                </a:solidFill>
              </a:rPr>
              <a:t>Beverages</a:t>
            </a:r>
          </a:p>
        </p:txBody>
      </p:sp>
    </p:spTree>
    <p:extLst>
      <p:ext uri="{BB962C8B-B14F-4D97-AF65-F5344CB8AC3E}">
        <p14:creationId xmlns:p14="http://schemas.microsoft.com/office/powerpoint/2010/main" xmlns="" val="393033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Reputation Scores for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TOP </a:t>
            </a:r>
            <a:r>
              <a:rPr lang="en-US" sz="2400" dirty="0"/>
              <a:t>10 Companies </a:t>
            </a:r>
            <a:r>
              <a:rPr lang="en-US" sz="2400" dirty="0" smtClean="0"/>
              <a:t>Trended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7010400" y="6177788"/>
            <a:ext cx="1918796" cy="447354"/>
            <a:chOff x="1828800" y="5715000"/>
            <a:chExt cx="2667000" cy="621792"/>
          </a:xfrm>
        </p:grpSpPr>
        <p:sp>
          <p:nvSpPr>
            <p:cNvPr id="6" name="Rectangle 5"/>
            <p:cNvSpPr/>
            <p:nvPr/>
          </p:nvSpPr>
          <p:spPr>
            <a:xfrm>
              <a:off x="1828800" y="5715000"/>
              <a:ext cx="2667000" cy="621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59245" y="5861304"/>
              <a:ext cx="2406108" cy="329183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96" y="1219199"/>
            <a:ext cx="7492704" cy="450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862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Key Drivers of Reputation for</a:t>
            </a:r>
            <a:br>
              <a:rPr lang="en-US" sz="2400" dirty="0"/>
            </a:br>
            <a:r>
              <a:rPr lang="en-US" sz="2400" dirty="0"/>
              <a:t>Top 5 Reputable Companies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722000"/>
              </p:ext>
            </p:extLst>
          </p:nvPr>
        </p:nvGraphicFramePr>
        <p:xfrm>
          <a:off x="228600" y="1219200"/>
          <a:ext cx="8696998" cy="489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299"/>
                <a:gridCol w="2286000"/>
                <a:gridCol w="4838699"/>
              </a:tblGrid>
              <a:tr h="357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Company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Key Dimension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Attribute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83037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Coca</a:t>
                      </a:r>
                      <a:r>
                        <a:rPr lang="en-US" sz="1000" b="1" i="0" u="none" strike="noStrike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-Cola South Africa</a:t>
                      </a:r>
                      <a:endParaRPr lang="en-US" sz="10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Recognition 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Workplace Environment</a:t>
                      </a:r>
                    </a:p>
                    <a:p>
                      <a:pPr marL="171450" lvl="0" indent="-171450" algn="l" defTabSz="914400" rtl="0" eaLnBrk="1" fontAlgn="ctr" latinLnBrk="0" hangingPunct="1">
                        <a:buFont typeface="Arial" pitchFamily="34" charset="0"/>
                        <a:buChar char="•"/>
                      </a:pPr>
                      <a:r>
                        <a:rPr lang="en-US" sz="10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Products and Services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0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Being well accepted (loved)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0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The company looks like a company that would have good employees</a:t>
                      </a:r>
                    </a:p>
                    <a:p>
                      <a:pPr marL="171450" lvl="0" indent="-171450" algn="l" defTabSz="914400" rtl="0" eaLnBrk="1" fontAlgn="ctr" latinLnBrk="0" hangingPunct="1">
                        <a:buFont typeface="Wingdings" pitchFamily="2" charset="2"/>
                        <a:buChar char="ü"/>
                      </a:pPr>
                      <a:r>
                        <a:rPr lang="en-US" sz="10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The company’s ability to offer high quality products and services</a:t>
                      </a:r>
                    </a:p>
                    <a:p>
                      <a:pPr marL="171450" lvl="0" indent="-171450" algn="l" defTabSz="914400" rtl="0" eaLnBrk="1" fontAlgn="ctr" latinLnBrk="0" hangingPunct="1">
                        <a:buFont typeface="Wingdings" pitchFamily="2" charset="2"/>
                        <a:buChar char="ü"/>
                      </a:pPr>
                      <a:r>
                        <a:rPr lang="en-US" sz="10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The company’s ability to offer products and services that are good value for money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01715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Toyota</a:t>
                      </a:r>
                    </a:p>
                  </a:txBody>
                  <a:tcPr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Financial Performance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Black Economic Empowerment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Governance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Vision and Leadership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0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The company looks like a company with strong prospects for future growth</a:t>
                      </a:r>
                    </a:p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0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The company  </a:t>
                      </a:r>
                      <a:r>
                        <a:rPr lang="en-ZA" sz="1000" b="1" i="0" u="none" strike="noStrike" kern="120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recognises</a:t>
                      </a:r>
                      <a:r>
                        <a:rPr lang="en-US" sz="10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the importance of redressing the imbalances of the past</a:t>
                      </a:r>
                    </a:p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0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Performance is verified against expectations from the company’s management</a:t>
                      </a:r>
                    </a:p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0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The company has excellent leadership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944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Volkswagen</a:t>
                      </a:r>
                    </a:p>
                  </a:txBody>
                  <a:tcPr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Vision and Leadership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Governance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Workplace Environment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0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The company has a clear vision for its future</a:t>
                      </a:r>
                    </a:p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0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Those running the company have the power to make necessary decisions</a:t>
                      </a:r>
                    </a:p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0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The company maintains high standards in the way it treats people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0171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Vodacom</a:t>
                      </a:r>
                      <a:endParaRPr lang="en-US" sz="1000" b="1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Corporate Social Responsibility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Financial Performance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Vision and Leadership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Governance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000" b="1" i="0" u="none" strike="noStrike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0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Overall they are a concerned corporate citizen</a:t>
                      </a:r>
                    </a:p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0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It is or would be a good company to invest in</a:t>
                      </a:r>
                    </a:p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0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The company has a clear vision for its future</a:t>
                      </a:r>
                    </a:p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0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Those running the company have the power to make necessary decisions</a:t>
                      </a:r>
                    </a:p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0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Performance is verified against expectations from the company’s management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0847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Johnson &amp; Johnson</a:t>
                      </a:r>
                    </a:p>
                  </a:txBody>
                  <a:tcPr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Recognition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Products and Services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Communication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0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Vision and Leadership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0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Being well known (awareness)</a:t>
                      </a:r>
                    </a:p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0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Being </a:t>
                      </a:r>
                      <a:r>
                        <a:rPr lang="en-ZA" sz="1000" b="1" i="0" u="none" strike="noStrike" kern="120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recognised</a:t>
                      </a:r>
                      <a:r>
                        <a:rPr lang="en-US" sz="10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as an esteemed business</a:t>
                      </a:r>
                    </a:p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0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The company’s ability to offer products and services that are good value for money</a:t>
                      </a:r>
                    </a:p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0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The company uses all important channels to communicate and share information</a:t>
                      </a:r>
                    </a:p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0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The company </a:t>
                      </a:r>
                      <a:r>
                        <a:rPr lang="en-ZA" sz="1000" b="1" i="0" u="none" strike="noStrike" kern="120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recognises</a:t>
                      </a:r>
                      <a:r>
                        <a:rPr lang="en-US" sz="1000" b="1" i="0" u="none" strike="noStrike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and takes advantage of market opportunities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7010400" y="6177788"/>
            <a:ext cx="1918796" cy="447354"/>
            <a:chOff x="1828800" y="5715000"/>
            <a:chExt cx="2667000" cy="621792"/>
          </a:xfrm>
        </p:grpSpPr>
        <p:sp>
          <p:nvSpPr>
            <p:cNvPr id="6" name="Rectangle 5"/>
            <p:cNvSpPr/>
            <p:nvPr/>
          </p:nvSpPr>
          <p:spPr>
            <a:xfrm>
              <a:off x="1828800" y="5715000"/>
              <a:ext cx="2667000" cy="621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59245" y="5861304"/>
              <a:ext cx="2406108" cy="3291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07094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Reputation Scores by </a:t>
            </a:r>
            <a:r>
              <a:rPr lang="en-US" dirty="0" smtClean="0"/>
              <a:t>Industry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30700" y="4061634"/>
            <a:ext cx="3856753" cy="29737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Fast Food Outlets 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3896283"/>
              </p:ext>
            </p:extLst>
          </p:nvPr>
        </p:nvGraphicFramePr>
        <p:xfrm>
          <a:off x="130703" y="4359005"/>
          <a:ext cx="3856751" cy="2447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131"/>
                <a:gridCol w="533468"/>
                <a:gridCol w="533468"/>
                <a:gridCol w="533468"/>
                <a:gridCol w="533468"/>
                <a:gridCol w="659748"/>
              </a:tblGrid>
              <a:tr h="25072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Company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Reputation Index (out of 100)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Ranking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98188">
                <a:tc vMerge="1"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7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2016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2015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2014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2013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ZA" sz="7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51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Steers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51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McDonald’s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581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Fish </a:t>
                      </a:r>
                      <a:r>
                        <a:rPr lang="en-US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Aways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22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Kentucky Fried Chicken (KFC)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93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Debonairs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4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Chicken </a:t>
                      </a:r>
                      <a:r>
                        <a:rPr lang="en-US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Licken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4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Mugg</a:t>
                      </a: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&amp; Bean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4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Nando’s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39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Wimpy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39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Chesa</a:t>
                      </a: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Nyama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44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Fish &amp; Chip Co.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028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Fast Food  Companies Score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77.62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75.32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78.20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84.77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103072" y="1153621"/>
            <a:ext cx="3896413" cy="29736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Household and Home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5363446"/>
              </p:ext>
            </p:extLst>
          </p:nvPr>
        </p:nvGraphicFramePr>
        <p:xfrm>
          <a:off x="101557" y="1432066"/>
          <a:ext cx="3887718" cy="2475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552"/>
                <a:gridCol w="581194"/>
                <a:gridCol w="581194"/>
                <a:gridCol w="581194"/>
                <a:gridCol w="581194"/>
                <a:gridCol w="668390"/>
              </a:tblGrid>
              <a:tr h="31523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Company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81B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Reputation Index (out of 100)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Ranking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81BF"/>
                    </a:solidFill>
                  </a:tcPr>
                </a:tc>
              </a:tr>
              <a:tr h="232159">
                <a:tc vMerge="1"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7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2016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2015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2014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2013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ZA" sz="7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215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Builders Warehouse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ZA" sz="800" b="1" i="0" u="none" strike="noStrike" kern="12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215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Makro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ZA" sz="8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215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Boardmans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ZA" sz="8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215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Glomail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ZA" sz="8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215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Verimark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ZA" sz="8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34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ZA" sz="8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34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JD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Group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ZA" sz="800" b="1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7</a:t>
                      </a:r>
                      <a:endParaRPr lang="en-ZA" sz="800" b="1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02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Household and  Home Score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74.52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74.60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77.71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79.21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ZA" sz="800" b="1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191000" y="1153621"/>
            <a:ext cx="4087928" cy="307990"/>
          </a:xfrm>
          <a:prstGeom prst="roundRect">
            <a:avLst/>
          </a:prstGeom>
          <a:solidFill>
            <a:srgbClr val="00A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Telecoms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1537927"/>
              </p:ext>
            </p:extLst>
          </p:nvPr>
        </p:nvGraphicFramePr>
        <p:xfrm>
          <a:off x="4179701" y="1476870"/>
          <a:ext cx="4104145" cy="2594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5627"/>
                <a:gridCol w="592257"/>
                <a:gridCol w="592257"/>
                <a:gridCol w="592257"/>
                <a:gridCol w="592257"/>
                <a:gridCol w="709490"/>
              </a:tblGrid>
              <a:tr h="29471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Company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0A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Reputation Index (out of 100)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Ranking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0AF"/>
                    </a:solidFill>
                  </a:tcPr>
                </a:tc>
              </a:tr>
              <a:tr h="249403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sz="7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2016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2015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2014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2013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ZA" sz="7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4940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Vodacom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40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MTN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40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Telkom 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773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Cell 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Neotel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Telkom Mobile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27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Virgin Mobile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145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Telecoms Score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78.38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77.12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82.02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83.23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177232" y="4163893"/>
            <a:ext cx="4107689" cy="307989"/>
          </a:xfrm>
          <a:prstGeom prst="roundRect">
            <a:avLst/>
          </a:prstGeom>
          <a:solidFill>
            <a:srgbClr val="BF0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Parastatals 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914360"/>
              </p:ext>
            </p:extLst>
          </p:nvPr>
        </p:nvGraphicFramePr>
        <p:xfrm>
          <a:off x="4177233" y="4465949"/>
          <a:ext cx="4107688" cy="2148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940"/>
                <a:gridCol w="645362"/>
                <a:gridCol w="645362"/>
                <a:gridCol w="645362"/>
                <a:gridCol w="645362"/>
                <a:gridCol w="721300"/>
              </a:tblGrid>
              <a:tr h="31678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Company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Reputation Index (out of 100)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012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01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012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Ranking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55202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sz="7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2016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01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2015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01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2014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01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2013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012E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ZA" sz="7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52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SABC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52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Telkom 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52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52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Transnet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56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Eskom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986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Parastatals Score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01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77.83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01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75.52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01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83.01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01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83.59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012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012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6079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Reputation Scores by Industry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724400" y="4046032"/>
            <a:ext cx="4139116" cy="29736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Banks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2121726"/>
              </p:ext>
            </p:extLst>
          </p:nvPr>
        </p:nvGraphicFramePr>
        <p:xfrm>
          <a:off x="228601" y="1357291"/>
          <a:ext cx="4239298" cy="5272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760"/>
                <a:gridCol w="564903"/>
                <a:gridCol w="564903"/>
                <a:gridCol w="564903"/>
                <a:gridCol w="564903"/>
                <a:gridCol w="610926"/>
              </a:tblGrid>
              <a:tr h="48043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Company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Reputation Index (out of 100)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Ranking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19445">
                <a:tc v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8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2016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2015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2014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2013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ZA" sz="8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194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Old Mutual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94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Alexander Forbes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94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Discovery Holdings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94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Metropolitan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94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Liberty Life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94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Clientele Life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94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Independent Financial Advisers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94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Discovery Life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94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1Life 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Insurance Limited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94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Hollard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Group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94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Momentum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94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Investec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94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 LIFE PTY LTD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94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Investment and Insurance  Companies Score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77.83</a:t>
                      </a: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73.85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78.98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80.44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800" b="1" i="0" u="none" strike="noStrike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724400" y="1087269"/>
            <a:ext cx="4139116" cy="341732"/>
          </a:xfrm>
          <a:prstGeom prst="roundRect">
            <a:avLst/>
          </a:prstGeom>
          <a:solidFill>
            <a:srgbClr val="D2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Short-Term Insurance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2395571"/>
              </p:ext>
            </p:extLst>
          </p:nvPr>
        </p:nvGraphicFramePr>
        <p:xfrm>
          <a:off x="4724400" y="1428736"/>
          <a:ext cx="4145354" cy="2461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155"/>
                <a:gridCol w="593710"/>
                <a:gridCol w="593710"/>
                <a:gridCol w="593710"/>
                <a:gridCol w="593710"/>
                <a:gridCol w="595359"/>
              </a:tblGrid>
              <a:tr h="31534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Company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Reputation Index (out of 100)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A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A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A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09248">
                <a:tc v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7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6A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2016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A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2015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A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2014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A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2013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A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ZA" sz="7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6A6"/>
                    </a:solidFill>
                  </a:tcPr>
                </a:tc>
              </a:tr>
              <a:tr h="2092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Outsurance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Insurance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92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Sanlam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73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 &amp; General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92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Budget Insurance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73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MiWay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Insurance Ltd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92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1st for Women PTY LTD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733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Dial Direct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733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Short-term Insurance </a:t>
                      </a:r>
                      <a:r>
                        <a:rPr lang="en-US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Score</a:t>
                      </a: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A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76.13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A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73.14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A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77.98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A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80.43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A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A000"/>
                    </a:solidFill>
                  </a:tcPr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28600" y="1088500"/>
            <a:ext cx="4239299" cy="265441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</a:rPr>
              <a:t>Investment and Insurance Companies</a:t>
            </a:r>
            <a:endParaRPr 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0626701"/>
              </p:ext>
            </p:extLst>
          </p:nvPr>
        </p:nvGraphicFramePr>
        <p:xfrm>
          <a:off x="4736558" y="4343400"/>
          <a:ext cx="4139117" cy="2399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483"/>
                <a:gridCol w="606917"/>
                <a:gridCol w="606917"/>
                <a:gridCol w="606917"/>
                <a:gridCol w="606917"/>
                <a:gridCol w="540966"/>
              </a:tblGrid>
              <a:tr h="2660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Company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Reputation Index (out of 100)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6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6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Ranking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63914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sz="65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2016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2015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2014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2013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ZA" sz="65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639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Nedbank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39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Standard Bank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04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Capitec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39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39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First National Bank (FNB)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39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African Bank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391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Capfin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85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Wonga Cash Loans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883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Discovery Bank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2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Banks Score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77.45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76.78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79.76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85.19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8968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Reputation Scores by Industry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2400" y="1344091"/>
            <a:ext cx="4127365" cy="297369"/>
          </a:xfrm>
          <a:prstGeom prst="roundRect">
            <a:avLst/>
          </a:prstGeom>
          <a:solidFill>
            <a:srgbClr val="00A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Consumer Goods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5700021"/>
              </p:ext>
            </p:extLst>
          </p:nvPr>
        </p:nvGraphicFramePr>
        <p:xfrm>
          <a:off x="152399" y="1618702"/>
          <a:ext cx="4126212" cy="2466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075"/>
                <a:gridCol w="579682"/>
                <a:gridCol w="673566"/>
                <a:gridCol w="673566"/>
                <a:gridCol w="673566"/>
                <a:gridCol w="583757"/>
              </a:tblGrid>
              <a:tr h="20564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Company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0A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Reputation Index (out of 100)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Ranking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0AF"/>
                    </a:solidFill>
                  </a:tcPr>
                </a:tc>
              </a:tr>
              <a:tr h="174616">
                <a:tc v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7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2016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2015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2014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2013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endParaRPr lang="en-ZA" sz="7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7461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Cadbury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461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Kellogg’s 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 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461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Bakers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461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Clover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461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Hullets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461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Unilever 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461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Tiger Brands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461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Nestle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461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Pioneer Foods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39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Reckitt &amp; Benckiser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41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Consumer Goods </a:t>
                      </a:r>
                      <a:r>
                        <a:rPr lang="en-US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Score</a:t>
                      </a: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79.23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77.85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80.87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84.17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755828"/>
              </p:ext>
            </p:extLst>
          </p:nvPr>
        </p:nvGraphicFramePr>
        <p:xfrm>
          <a:off x="152400" y="4469637"/>
          <a:ext cx="4129835" cy="2371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7233"/>
                <a:gridCol w="643303"/>
                <a:gridCol w="643303"/>
                <a:gridCol w="643303"/>
                <a:gridCol w="643303"/>
                <a:gridCol w="579390"/>
              </a:tblGrid>
              <a:tr h="3023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Company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Reputation Index (out of 100)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012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01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012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Ranking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56760">
                <a:tc v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US" sz="7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2016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01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2015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01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2014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012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2013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012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ZA" sz="7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19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Netcare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Pharmacies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19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Pick n Pay Healthcare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19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Clicks South Africa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67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Dis-</a:t>
                      </a:r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chem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67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Adcock Ingram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08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Aspen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08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Pfizer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19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GlaxoSmithKline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South Africa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74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Pharmaceutical Companies Score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01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79.15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01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76.86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01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77.81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012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83.21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01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012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8183415"/>
              </p:ext>
            </p:extLst>
          </p:nvPr>
        </p:nvGraphicFramePr>
        <p:xfrm>
          <a:off x="4503880" y="1672373"/>
          <a:ext cx="3922971" cy="2452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163"/>
                <a:gridCol w="613481"/>
                <a:gridCol w="613481"/>
                <a:gridCol w="613481"/>
                <a:gridCol w="613481"/>
                <a:gridCol w="524884"/>
              </a:tblGrid>
              <a:tr h="32970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3F84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Reputation Index </a:t>
                      </a:r>
                      <a:b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(out of 100)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295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33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336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3F84"/>
                    </a:solidFill>
                  </a:tcPr>
                </a:tc>
              </a:tr>
              <a:tr h="249445">
                <a:tc v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7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7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2016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336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2015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336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2014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336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2013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336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ZA" sz="7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7DC"/>
                    </a:solidFill>
                  </a:tcPr>
                </a:tc>
              </a:tr>
              <a:tr h="2494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Johnson &amp; Johnson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4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Nivea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4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Revlon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4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Dark and Lovely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44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L’Oreal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176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Clarins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8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536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Personal Care Score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295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80.61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295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75.12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295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78.50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295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83.37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295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2956"/>
                    </a:solidFill>
                  </a:tcPr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52400" y="4188202"/>
            <a:ext cx="4126210" cy="297368"/>
          </a:xfrm>
          <a:prstGeom prst="roundRect">
            <a:avLst/>
          </a:prstGeom>
          <a:solidFill>
            <a:srgbClr val="BF0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Pharmaceutical Companies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7751" y="4308136"/>
            <a:ext cx="17639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0"/>
            </a:lvl1pPr>
          </a:lstStyle>
          <a:p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10074" y="1344737"/>
            <a:ext cx="3916776" cy="297368"/>
          </a:xfrm>
          <a:prstGeom prst="roundRect">
            <a:avLst/>
          </a:prstGeom>
          <a:solidFill>
            <a:srgbClr val="913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Personal Care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44310" y="1331792"/>
            <a:ext cx="9598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0"/>
            </a:lvl1pPr>
          </a:lstStyle>
          <a:p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86106" y="4188200"/>
            <a:ext cx="4048289" cy="297368"/>
          </a:xfrm>
          <a:prstGeom prst="roundRect">
            <a:avLst/>
          </a:prstGeom>
          <a:solidFill>
            <a:srgbClr val="913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Oil Companies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594019"/>
              </p:ext>
            </p:extLst>
          </p:nvPr>
        </p:nvGraphicFramePr>
        <p:xfrm>
          <a:off x="4486107" y="4485570"/>
          <a:ext cx="4048293" cy="2314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173"/>
                <a:gridCol w="566816"/>
                <a:gridCol w="634901"/>
                <a:gridCol w="634901"/>
                <a:gridCol w="634901"/>
                <a:gridCol w="725601"/>
              </a:tblGrid>
              <a:tr h="26060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Company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3F84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Reputation Index (out of 100)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336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33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336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3F84"/>
                    </a:solidFill>
                  </a:tcPr>
                </a:tc>
              </a:tr>
              <a:tr h="256688">
                <a:tc vMerge="1"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n-US" sz="7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7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2016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336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2015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336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2014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336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2013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336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ZA" sz="7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7DC"/>
                    </a:solidFill>
                  </a:tcPr>
                </a:tc>
              </a:tr>
              <a:tr h="2566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Sasol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7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66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Shell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7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66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7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66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Engen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7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66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South Africa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7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66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PetroSA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7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66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Oil Companies  Score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33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75.422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33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74.79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33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79.31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33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81.53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33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700" b="1" i="0" u="none" strike="noStrike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336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0129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Reputation Scores by Industry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4546949"/>
              </p:ext>
            </p:extLst>
          </p:nvPr>
        </p:nvGraphicFramePr>
        <p:xfrm>
          <a:off x="238319" y="1600203"/>
          <a:ext cx="3863789" cy="4831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957"/>
                <a:gridCol w="510195"/>
                <a:gridCol w="510195"/>
                <a:gridCol w="510195"/>
                <a:gridCol w="510195"/>
                <a:gridCol w="697052"/>
              </a:tblGrid>
              <a:tr h="28940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Company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Reputation Index </a:t>
                      </a:r>
                      <a:b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(out of 100)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99657">
                <a:tc v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7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2016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2015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2014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2013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ZA" sz="7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96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Mercedes Benz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21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BMW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21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Toyota South Africa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21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Volkswagen (VW)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21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Audi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21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Ford Motor Company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21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21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Jaguar Land Rover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21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Lexus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21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Hyundai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21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Volvo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21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Chrysler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21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Isuzu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21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21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Chevrolet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21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Mazda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21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Peugeot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68.93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21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Honda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21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Renault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21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21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Subaru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21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Motor Manufacturers </a:t>
                      </a:r>
                      <a:r>
                        <a:rPr lang="en-US" sz="7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Score</a:t>
                      </a:r>
                      <a:endParaRPr lang="en-US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75.73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77.43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82.05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81.71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452A"/>
                    </a:solidFill>
                  </a:tcPr>
                </a:tc>
              </a:tr>
            </a:tbl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242366" y="1155466"/>
            <a:ext cx="3858292" cy="335952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Motor Manufacturers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19599" y="1155466"/>
            <a:ext cx="3871649" cy="307989"/>
          </a:xfrm>
          <a:prstGeom prst="roundRect">
            <a:avLst/>
          </a:prstGeom>
          <a:solidFill>
            <a:srgbClr val="913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Online Classifieds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9166815"/>
              </p:ext>
            </p:extLst>
          </p:nvPr>
        </p:nvGraphicFramePr>
        <p:xfrm>
          <a:off x="4405732" y="1485083"/>
          <a:ext cx="3900067" cy="1884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337"/>
                <a:gridCol w="559745"/>
                <a:gridCol w="559745"/>
                <a:gridCol w="559745"/>
                <a:gridCol w="559745"/>
                <a:gridCol w="628750"/>
              </a:tblGrid>
              <a:tr h="26708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Company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3F84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Reputation Index (out of 100)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336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33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336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3F84"/>
                    </a:solidFill>
                  </a:tcPr>
                </a:tc>
              </a:tr>
              <a:tr h="266773">
                <a:tc v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7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7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2016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336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2015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336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2014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336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2013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336B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ZA" sz="7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7DC"/>
                    </a:solidFill>
                  </a:tcPr>
                </a:tc>
              </a:tr>
              <a:tr h="2667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Gumtree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67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Junk Mail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67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Bid or Buy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67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OLX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67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Online Classifieds </a:t>
                      </a:r>
                      <a:r>
                        <a:rPr lang="en-US" sz="7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Score</a:t>
                      </a:r>
                      <a:endParaRPr lang="en-US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33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70.68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33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73.42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33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77.11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33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336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5893257"/>
              </p:ext>
            </p:extLst>
          </p:nvPr>
        </p:nvGraphicFramePr>
        <p:xfrm>
          <a:off x="4419602" y="4011024"/>
          <a:ext cx="3873821" cy="2477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837"/>
                <a:gridCol w="610184"/>
                <a:gridCol w="610184"/>
                <a:gridCol w="610184"/>
                <a:gridCol w="610184"/>
                <a:gridCol w="637248"/>
              </a:tblGrid>
              <a:tr h="25444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Company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Reputation Index (out of 100)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Ranking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11367">
                <a:tc v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7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2016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2015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2014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2013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ZA" sz="7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3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Multichoice</a:t>
                      </a: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Africa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3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SABC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3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STER KINEKOR FILMS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18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e.tv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3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Top TV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3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Nu-metro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136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MEDIA 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66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ShowMax.com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61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Broadcasting </a:t>
                      </a:r>
                      <a:r>
                        <a:rPr lang="en-US" sz="7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Score</a:t>
                      </a:r>
                      <a:endParaRPr lang="en-US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76.15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76.25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79.29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82.04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23" name="Rounded Rectangle 22"/>
          <p:cNvSpPr/>
          <p:nvPr/>
        </p:nvSpPr>
        <p:spPr>
          <a:xfrm>
            <a:off x="4417999" y="3500209"/>
            <a:ext cx="3875995" cy="51792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Media and Entertainment</a:t>
            </a:r>
            <a:br>
              <a:rPr lang="en-US" sz="1400" b="1" dirty="0" smtClean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Companies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38196" y="3555152"/>
            <a:ext cx="2509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0"/>
            </a:lvl1pPr>
          </a:lstStyle>
          <a:p>
            <a:pPr algn="ctr"/>
            <a:endParaRPr lang="en-US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176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Reputation Scores for Boutique </a:t>
            </a:r>
            <a:r>
              <a:rPr lang="en-US" dirty="0" smtClean="0"/>
              <a:t>Stars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04800" y="1487112"/>
            <a:ext cx="8229600" cy="24896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Boutique Stars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9006085"/>
              </p:ext>
            </p:extLst>
          </p:nvPr>
        </p:nvGraphicFramePr>
        <p:xfrm>
          <a:off x="304798" y="1781777"/>
          <a:ext cx="8229599" cy="5042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580"/>
                <a:gridCol w="772701"/>
                <a:gridCol w="515311"/>
                <a:gridCol w="515311"/>
                <a:gridCol w="515311"/>
                <a:gridCol w="652641"/>
                <a:gridCol w="1363718"/>
                <a:gridCol w="517200"/>
                <a:gridCol w="517200"/>
                <a:gridCol w="517200"/>
                <a:gridCol w="517200"/>
                <a:gridCol w="683226"/>
              </a:tblGrid>
              <a:tr h="36023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Company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0AF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Reputation Index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(out of 100)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0A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Ranking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Company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0A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Reputation Index </a:t>
                      </a:r>
                      <a:b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(out of 100)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0A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Ranking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0A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0A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0A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0A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2514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2016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0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2015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0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2014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0A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800" b="1" i="0" u="none" strike="noStrike" kern="1200" dirty="0" smtClean="0">
                          <a:solidFill>
                            <a:schemeClr val="bg1"/>
                          </a:solidFill>
                          <a:latin typeface="Arial"/>
                          <a:ea typeface="+mn-ea"/>
                          <a:cs typeface="+mn-cs"/>
                        </a:rPr>
                        <a:t>2013</a:t>
                      </a:r>
                      <a:endParaRPr lang="en-US" sz="800" b="1" i="0" u="none" strike="noStrike" kern="1200" dirty="0">
                        <a:solidFill>
                          <a:schemeClr val="bg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0A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706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Pernod</a:t>
                      </a:r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0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Ricard</a:t>
                      </a:r>
                      <a:endParaRPr lang="en-US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81.13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73.70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75.41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77.75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National Brands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74.49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73.02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77.49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77.77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706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Allan Gray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79.30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68.13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76.04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Bromor Foods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73.95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83.31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41899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Meda Pharma South Africa (Pty) Limited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78.81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73.29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79.29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Channel 4 Life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73.50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75.81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76.77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82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Real Great Brand Co. (RGBC)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78.25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62.20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73.76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88.23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Neotel</a:t>
                      </a:r>
                      <a:endParaRPr lang="en-US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73.44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72.91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76.30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74.90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41899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Reitzer Pharmaceuticals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77.71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69.08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83.94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Coronation Fund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72.68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73.62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706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Procter &amp; Gamble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77.58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75.25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78.29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CineCentre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72.26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69.24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68.53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41899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Cipla Medpro South Africa Limited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77.12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83.49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Pharmaplan Pty Ltd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68.87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69.16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72.23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85.11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584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Merc Clothing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76.91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70.04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65.06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68.44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Sonke Pharmaceuticals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73.35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85.92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584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Medinox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76.28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84.04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64.43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76.45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Rimmel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64.84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73.76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68.18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76.91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82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Sanofi-Aventis, </a:t>
                      </a:r>
                      <a:endParaRPr lang="en-US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75.86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83.40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65.50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70.12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Locanto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63.61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72.25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584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Mercantile Bank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75.83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61.28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62.06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72.45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74.16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72.76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095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MERCK, South Africa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75.35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84.38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87.68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I-Net Bridge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56.76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72.78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74.54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77.42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5846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Dimension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75.19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77.68</a:t>
                      </a:r>
                      <a:endParaRPr lang="en-Z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78.43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Howzit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52.39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70.59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1543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74.71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69.59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76.86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80.02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en-ZA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1082063"/>
            <a:ext cx="7383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/>
              <a:t>The companies referred to as </a:t>
            </a:r>
            <a:r>
              <a:rPr lang="en-ZA" sz="1200" b="0" dirty="0"/>
              <a:t>Boutique Stars in this research </a:t>
            </a:r>
            <a:r>
              <a:rPr lang="en-ZA" sz="1200" b="0" dirty="0" smtClean="0"/>
              <a:t>were </a:t>
            </a:r>
            <a:r>
              <a:rPr lang="en-ZA" sz="1200" b="0" dirty="0"/>
              <a:t>the companies with sample sizes </a:t>
            </a:r>
            <a:r>
              <a:rPr lang="en-ZA" sz="1200" b="0" dirty="0" smtClean="0"/>
              <a:t>of </a:t>
            </a:r>
            <a:r>
              <a:rPr lang="en-ZA" sz="1200" b="0" dirty="0"/>
              <a:t>less than 30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xmlns="" val="286811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94" y="198438"/>
            <a:ext cx="8686800" cy="792162"/>
          </a:xfrm>
        </p:spPr>
        <p:txBody>
          <a:bodyPr>
            <a:noAutofit/>
          </a:bodyPr>
          <a:lstStyle/>
          <a:p>
            <a:r>
              <a:rPr lang="en-US" sz="2400" dirty="0"/>
              <a:t>Reputation Rankings from Previous</a:t>
            </a:r>
            <a:br>
              <a:rPr lang="en-US" sz="2400" dirty="0"/>
            </a:br>
            <a:r>
              <a:rPr lang="en-US" sz="2400" dirty="0"/>
              <a:t>Plus 94 Research </a:t>
            </a:r>
            <a:r>
              <a:rPr lang="en-US" sz="2400" dirty="0" smtClean="0"/>
              <a:t>Studies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2293420"/>
              </p:ext>
            </p:extLst>
          </p:nvPr>
        </p:nvGraphicFramePr>
        <p:xfrm>
          <a:off x="7882066" y="1652625"/>
          <a:ext cx="1340142" cy="4149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364"/>
                <a:gridCol w="547778"/>
              </a:tblGrid>
              <a:tr h="638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Company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63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2010 score </a:t>
                      </a:r>
                      <a:b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out of 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63A1"/>
                    </a:solidFill>
                  </a:tcPr>
                </a:tc>
              </a:tr>
              <a:tr h="361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Toyota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88.91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Old Mutual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88.86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Vodacom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88.40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Pick n Pay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88.35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Sasol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87.98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Woolworths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87.83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Unilever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87.38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96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Standard Bank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87.15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SAB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87.07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Edgars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86.56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4035631"/>
              </p:ext>
            </p:extLst>
          </p:nvPr>
        </p:nvGraphicFramePr>
        <p:xfrm>
          <a:off x="6589094" y="1665296"/>
          <a:ext cx="1331293" cy="4127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889"/>
                <a:gridCol w="554404"/>
              </a:tblGrid>
              <a:tr h="638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Company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A0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2011 score </a:t>
                      </a:r>
                      <a:b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out of 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A0BB"/>
                    </a:solidFill>
                  </a:tcPr>
                </a:tc>
              </a:tr>
              <a:tr h="361068">
                <a:tc>
                  <a:txBody>
                    <a:bodyPr/>
                    <a:lstStyle/>
                    <a:p>
                      <a:pPr algn="l" rtl="0" fontAlgn="t"/>
                      <a:r>
                        <a:rPr kumimoji="0" lang="en-US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Coca-Cola SA 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US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89.36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algn="l" rtl="0" fontAlgn="t"/>
                      <a:r>
                        <a:rPr kumimoji="0" lang="en-US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Vodacom  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US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88.21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SAB 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87.61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algn="l" rtl="0" fontAlgn="t"/>
                      <a:r>
                        <a:rPr kumimoji="0" lang="en-US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Pick n Pay 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US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algn="l" rtl="0" fontAlgn="t"/>
                      <a:r>
                        <a:rPr kumimoji="0" lang="en-US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MTN 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87.09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algn="l" rtl="0" fontAlgn="t"/>
                      <a:r>
                        <a:rPr kumimoji="0" lang="en-US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FNB 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86.64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Standard Bank 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85.73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algn="l" rtl="0" fontAlgn="t"/>
                      <a:r>
                        <a:rPr kumimoji="0" lang="en-US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ABSA 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85.11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algn="l" rtl="0" fontAlgn="t"/>
                      <a:r>
                        <a:rPr kumimoji="0" lang="en-US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Unilever SA 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US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84.87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Mass </a:t>
                      </a:r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Stores 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84.85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0771185"/>
              </p:ext>
            </p:extLst>
          </p:nvPr>
        </p:nvGraphicFramePr>
        <p:xfrm>
          <a:off x="5253038" y="1665296"/>
          <a:ext cx="1331293" cy="4127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990"/>
                <a:gridCol w="495303"/>
              </a:tblGrid>
              <a:tr h="638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Company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9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 score </a:t>
                      </a:r>
                      <a:b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out of 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929"/>
                    </a:solidFill>
                  </a:tcPr>
                </a:tc>
              </a:tr>
              <a:tr h="361068">
                <a:tc>
                  <a:txBody>
                    <a:bodyPr/>
                    <a:lstStyle/>
                    <a:p>
                      <a:pPr algn="l" fontAlgn="t"/>
                      <a:r>
                        <a:rPr kumimoji="0" lang="en-US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Coca-Cola SA 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88.32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MTN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85.30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SAB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84.96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Pick n Pay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84.94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Unilever SA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84.64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Standard Bank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83.36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Vodacom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83.33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ABSA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83.26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Old Mutual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82.41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Distell</a:t>
                      </a:r>
                      <a:endParaRPr lang="en-US" sz="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81.95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3913234"/>
              </p:ext>
            </p:extLst>
          </p:nvPr>
        </p:nvGraphicFramePr>
        <p:xfrm>
          <a:off x="3922094" y="1665296"/>
          <a:ext cx="1331293" cy="4127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983"/>
                <a:gridCol w="548310"/>
              </a:tblGrid>
              <a:tr h="638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Company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2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2013 score </a:t>
                      </a:r>
                      <a:b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out of 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200"/>
                    </a:solidFill>
                  </a:tcPr>
                </a:tc>
              </a:tr>
              <a:tr h="36106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US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Coca-Cola SA 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91.20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ZA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Standard </a:t>
                      </a:r>
                      <a:r>
                        <a:rPr kumimoji="0" lang="en-ZA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Bank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ZA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ZA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Vodacom </a:t>
                      </a:r>
                      <a:endParaRPr kumimoji="0" lang="en-ZA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ZA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87.71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ZA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MTN</a:t>
                      </a:r>
                      <a:endParaRPr kumimoji="0" lang="en-ZA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ZA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87.64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ZA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Pick </a:t>
                      </a:r>
                      <a:r>
                        <a:rPr kumimoji="0" lang="en-ZA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n Pay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ZA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87.11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ZA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FNB</a:t>
                      </a:r>
                      <a:endParaRPr kumimoji="0" lang="en-ZA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ZA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87.06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ZA" sz="800" b="1" i="0" u="none" strike="noStrik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KFC</a:t>
                      </a:r>
                      <a:endParaRPr lang="en-ZA" sz="800" b="1" i="0" u="none" strike="noStrike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ZA" sz="800" b="1" i="0" u="none" strike="noStrike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86.25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ZA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ABSA</a:t>
                      </a:r>
                      <a:endParaRPr kumimoji="0" lang="en-ZA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ZA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86.19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ZA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SAB</a:t>
                      </a:r>
                      <a:endParaRPr kumimoji="0" lang="en-ZA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ZA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85.83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ZA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Unilever </a:t>
                      </a:r>
                      <a:r>
                        <a:rPr kumimoji="0" lang="en-ZA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SA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ZA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84.62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7893577" y="1083178"/>
            <a:ext cx="1331293" cy="5238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93577" y="1342667"/>
            <a:ext cx="1331293" cy="2643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53039" y="1093790"/>
            <a:ext cx="1331293" cy="52388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3039" y="1353279"/>
            <a:ext cx="1331293" cy="26439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22095" y="1093790"/>
            <a:ext cx="1331293" cy="523882"/>
          </a:xfrm>
          <a:prstGeom prst="roundRect">
            <a:avLst/>
          </a:prstGeom>
          <a:solidFill>
            <a:srgbClr val="D2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22095" y="1353279"/>
            <a:ext cx="1331293" cy="264393"/>
          </a:xfrm>
          <a:prstGeom prst="rect">
            <a:avLst/>
          </a:prstGeom>
          <a:solidFill>
            <a:srgbClr val="D2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589095" y="1093790"/>
            <a:ext cx="1331293" cy="52388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89095" y="1353278"/>
            <a:ext cx="1331293" cy="26439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51193"/>
              </p:ext>
            </p:extLst>
          </p:nvPr>
        </p:nvGraphicFramePr>
        <p:xfrm>
          <a:off x="0" y="1666865"/>
          <a:ext cx="1331293" cy="4127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393"/>
                <a:gridCol w="596900"/>
              </a:tblGrid>
              <a:tr h="638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Company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 score </a:t>
                      </a:r>
                      <a:b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out of 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6106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Coca-Cola SA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Toyota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Volkswagen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Vodacom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Johnson &amp; Johnson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Edgars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Old Mutual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MTN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Clicks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Nedbank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Rounded Rectangle 16"/>
          <p:cNvSpPr/>
          <p:nvPr/>
        </p:nvSpPr>
        <p:spPr>
          <a:xfrm>
            <a:off x="1" y="1095359"/>
            <a:ext cx="1331293" cy="52388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" y="1354848"/>
            <a:ext cx="1331293" cy="2643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3158501"/>
              </p:ext>
            </p:extLst>
          </p:nvPr>
        </p:nvGraphicFramePr>
        <p:xfrm>
          <a:off x="1331294" y="1666865"/>
          <a:ext cx="1331293" cy="4127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393"/>
                <a:gridCol w="596900"/>
              </a:tblGrid>
              <a:tr h="638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Company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 score </a:t>
                      </a:r>
                      <a:b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out of 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61068">
                <a:tc>
                  <a:txBody>
                    <a:bodyPr/>
                    <a:lstStyle/>
                    <a:p>
                      <a:pPr algn="l" rtl="0" fontAlgn="t"/>
                      <a:r>
                        <a:rPr kumimoji="0" lang="en-ZA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Coca-Cola SA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ZA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83.22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ZA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Toyota</a:t>
                      </a:r>
                      <a:endParaRPr kumimoji="0" lang="en-ZA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ZA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81.92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ZA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Vodacom</a:t>
                      </a:r>
                      <a:endParaRPr kumimoji="0" lang="en-ZA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ZA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81.78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ZA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ZA" sz="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Multichoice</a:t>
                      </a:r>
                      <a:endParaRPr kumimoji="0" lang="en-ZA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ZA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81.49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ZA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Volkswagen</a:t>
                      </a:r>
                      <a:endParaRPr kumimoji="0" lang="en-ZA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ZA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80.72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ZA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Pick </a:t>
                      </a:r>
                      <a:r>
                        <a:rPr kumimoji="0" lang="en-ZA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n Pay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ZA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80.69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ZA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Standard    Bank</a:t>
                      </a:r>
                      <a:endParaRPr kumimoji="0" lang="en-ZA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ZA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80.68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ZA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Checkers</a:t>
                      </a:r>
                      <a:endParaRPr kumimoji="0" lang="en-ZA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ZA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80.20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ZA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Distell</a:t>
                      </a:r>
                      <a:endParaRPr kumimoji="0" lang="en-ZA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ZA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79.92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kumimoji="0" lang="en-ZA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McDonald’s</a:t>
                      </a:r>
                      <a:endParaRPr kumimoji="0" lang="en-ZA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ZA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79.91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Rounded Rectangle 19"/>
          <p:cNvSpPr/>
          <p:nvPr/>
        </p:nvSpPr>
        <p:spPr>
          <a:xfrm>
            <a:off x="1331295" y="1095359"/>
            <a:ext cx="1331293" cy="523882"/>
          </a:xfrm>
          <a:prstGeom prst="roundRect">
            <a:avLst/>
          </a:prstGeom>
          <a:solidFill>
            <a:srgbClr val="169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31295" y="1354848"/>
            <a:ext cx="1331293" cy="264393"/>
          </a:xfrm>
          <a:prstGeom prst="rect">
            <a:avLst/>
          </a:prstGeom>
          <a:solidFill>
            <a:srgbClr val="169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3643" y="1118532"/>
            <a:ext cx="1285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hlink"/>
              </a:buClr>
            </a:pPr>
            <a:r>
              <a:rPr lang="en-US" sz="1100" b="1" dirty="0" smtClean="0">
                <a:solidFill>
                  <a:schemeClr val="bg1"/>
                </a:solidFill>
                <a:latin typeface="+mj-lt"/>
              </a:rPr>
              <a:t>2013 TCRI </a:t>
            </a:r>
            <a:r>
              <a:rPr lang="en-US" sz="1100" b="1" dirty="0">
                <a:solidFill>
                  <a:schemeClr val="bg1"/>
                </a:solidFill>
                <a:latin typeface="+mj-lt"/>
              </a:rPr>
              <a:t>Top </a:t>
            </a:r>
            <a:r>
              <a:rPr lang="en-US" sz="1100" b="1" dirty="0" smtClean="0">
                <a:solidFill>
                  <a:schemeClr val="bg1"/>
                </a:solidFill>
                <a:latin typeface="+mj-lt"/>
              </a:rPr>
              <a:t>Ten </a:t>
            </a:r>
            <a:r>
              <a:rPr lang="en-US" sz="1100" b="1" dirty="0">
                <a:solidFill>
                  <a:schemeClr val="bg1"/>
                </a:solidFill>
                <a:latin typeface="+mj-lt"/>
              </a:rPr>
              <a:t>Companies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29" y="1120101"/>
            <a:ext cx="1285884" cy="43088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buClr>
                <a:schemeClr val="hlink"/>
              </a:buClr>
            </a:pPr>
            <a:r>
              <a:rPr lang="en-US" sz="1100" b="1" dirty="0" smtClean="0">
                <a:solidFill>
                  <a:schemeClr val="bg1"/>
                </a:solidFill>
                <a:latin typeface="+mj-lt"/>
              </a:rPr>
              <a:t>2016 TCRI </a:t>
            </a:r>
            <a:r>
              <a:rPr lang="en-US" sz="1100" b="1" dirty="0">
                <a:solidFill>
                  <a:schemeClr val="bg1"/>
                </a:solidFill>
                <a:latin typeface="+mj-lt"/>
              </a:rPr>
              <a:t>Top </a:t>
            </a:r>
            <a:r>
              <a:rPr lang="en-US" sz="1100" b="1" dirty="0" smtClean="0">
                <a:solidFill>
                  <a:schemeClr val="bg1"/>
                </a:solidFill>
                <a:latin typeface="+mj-lt"/>
              </a:rPr>
              <a:t>Ten </a:t>
            </a:r>
            <a:r>
              <a:rPr lang="en-US" sz="1100" b="1" dirty="0">
                <a:solidFill>
                  <a:schemeClr val="bg1"/>
                </a:solidFill>
                <a:latin typeface="+mj-lt"/>
              </a:rPr>
              <a:t>Companies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55128" y="1120101"/>
            <a:ext cx="1285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hlink"/>
              </a:buClr>
            </a:pPr>
            <a:r>
              <a:rPr lang="en-US" sz="1100" b="1" dirty="0" smtClean="0">
                <a:solidFill>
                  <a:schemeClr val="bg1"/>
                </a:solidFill>
                <a:latin typeface="+mj-lt"/>
              </a:rPr>
              <a:t>2015 TCRI </a:t>
            </a:r>
            <a:r>
              <a:rPr lang="en-US" sz="1100" b="1" dirty="0">
                <a:solidFill>
                  <a:schemeClr val="bg1"/>
                </a:solidFill>
                <a:latin typeface="+mj-lt"/>
              </a:rPr>
              <a:t>Top </a:t>
            </a:r>
            <a:r>
              <a:rPr lang="en-US" sz="1100" b="1" dirty="0" smtClean="0">
                <a:solidFill>
                  <a:schemeClr val="bg1"/>
                </a:solidFill>
                <a:latin typeface="+mj-lt"/>
              </a:rPr>
              <a:t>Ten </a:t>
            </a:r>
            <a:r>
              <a:rPr lang="en-US" sz="1100" b="1" dirty="0">
                <a:solidFill>
                  <a:schemeClr val="bg1"/>
                </a:solidFill>
                <a:latin typeface="+mj-lt"/>
              </a:rPr>
              <a:t>Companies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03210" y="1118532"/>
            <a:ext cx="1285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hlink"/>
              </a:buClr>
            </a:pPr>
            <a:r>
              <a:rPr lang="en-US" sz="1100" b="1" dirty="0" smtClean="0">
                <a:solidFill>
                  <a:schemeClr val="bg1"/>
                </a:solidFill>
                <a:latin typeface="+mj-lt"/>
              </a:rPr>
              <a:t>2012 TCRI </a:t>
            </a:r>
            <a:r>
              <a:rPr lang="en-US" sz="1100" b="1" dirty="0">
                <a:solidFill>
                  <a:schemeClr val="bg1"/>
                </a:solidFill>
                <a:latin typeface="+mj-lt"/>
              </a:rPr>
              <a:t>Top </a:t>
            </a:r>
            <a:r>
              <a:rPr lang="en-US" sz="1100" b="1" dirty="0" smtClean="0">
                <a:solidFill>
                  <a:schemeClr val="bg1"/>
                </a:solidFill>
                <a:latin typeface="+mj-lt"/>
              </a:rPr>
              <a:t>Ten </a:t>
            </a:r>
            <a:r>
              <a:rPr lang="en-US" sz="1100" b="1" dirty="0">
                <a:solidFill>
                  <a:schemeClr val="bg1"/>
                </a:solidFill>
                <a:latin typeface="+mj-lt"/>
              </a:rPr>
              <a:t>Companies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96866" y="1118532"/>
            <a:ext cx="1285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hlink"/>
              </a:buClr>
            </a:pPr>
            <a:r>
              <a:rPr lang="en-US" sz="1100" b="1" dirty="0" smtClean="0">
                <a:solidFill>
                  <a:schemeClr val="bg1"/>
                </a:solidFill>
                <a:latin typeface="+mj-lt"/>
              </a:rPr>
              <a:t>2011 TCRI </a:t>
            </a:r>
            <a:r>
              <a:rPr lang="en-US" sz="1100" b="1" dirty="0">
                <a:solidFill>
                  <a:schemeClr val="bg1"/>
                </a:solidFill>
                <a:latin typeface="+mj-lt"/>
              </a:rPr>
              <a:t>Top </a:t>
            </a:r>
            <a:r>
              <a:rPr lang="en-US" sz="1100" b="1" dirty="0" smtClean="0">
                <a:solidFill>
                  <a:schemeClr val="bg1"/>
                </a:solidFill>
                <a:latin typeface="+mj-lt"/>
              </a:rPr>
              <a:t>Ten </a:t>
            </a:r>
            <a:r>
              <a:rPr lang="en-US" sz="1100" b="1" dirty="0">
                <a:solidFill>
                  <a:schemeClr val="bg1"/>
                </a:solidFill>
                <a:latin typeface="+mj-lt"/>
              </a:rPr>
              <a:t>Companies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920388" y="1107920"/>
            <a:ext cx="1285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hlink"/>
              </a:buClr>
            </a:pPr>
            <a:r>
              <a:rPr lang="en-US" sz="1100" b="1" dirty="0" smtClean="0">
                <a:solidFill>
                  <a:schemeClr val="bg1"/>
                </a:solidFill>
                <a:latin typeface="+mj-lt"/>
              </a:rPr>
              <a:t>2010 TCRI </a:t>
            </a:r>
            <a:r>
              <a:rPr lang="en-US" sz="1100" b="1" dirty="0">
                <a:solidFill>
                  <a:schemeClr val="bg1"/>
                </a:solidFill>
                <a:latin typeface="+mj-lt"/>
              </a:rPr>
              <a:t>Top </a:t>
            </a:r>
            <a:r>
              <a:rPr lang="en-US" sz="1100" b="1" dirty="0" smtClean="0">
                <a:solidFill>
                  <a:schemeClr val="bg1"/>
                </a:solidFill>
                <a:latin typeface="+mj-lt"/>
              </a:rPr>
              <a:t>Ten </a:t>
            </a:r>
            <a:r>
              <a:rPr lang="en-US" sz="1100" b="1" dirty="0">
                <a:solidFill>
                  <a:schemeClr val="bg1"/>
                </a:solidFill>
                <a:latin typeface="+mj-lt"/>
              </a:rPr>
              <a:t>Companies 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9634682"/>
              </p:ext>
            </p:extLst>
          </p:nvPr>
        </p:nvGraphicFramePr>
        <p:xfrm>
          <a:off x="2626694" y="1653617"/>
          <a:ext cx="1331293" cy="4127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306"/>
                <a:gridCol w="528987"/>
              </a:tblGrid>
              <a:tr h="638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Company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2014 score </a:t>
                      </a:r>
                      <a:b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out of 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61068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ZA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Coca-Cola SA</a:t>
                      </a:r>
                      <a:endParaRPr kumimoji="0" lang="en-ZA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ZA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85.68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ZA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Pick </a:t>
                      </a:r>
                      <a:r>
                        <a:rPr kumimoji="0" lang="en-ZA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n</a:t>
                      </a:r>
                      <a:r>
                        <a:rPr kumimoji="0" lang="en-ZA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ZA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Pay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ZA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84.85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ZA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Vodacom</a:t>
                      </a:r>
                      <a:endParaRPr kumimoji="0" lang="en-ZA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ZA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84.60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ZA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MTN</a:t>
                      </a:r>
                      <a:endParaRPr kumimoji="0" lang="en-ZA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ZA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84.56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ZA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Toyota</a:t>
                      </a:r>
                      <a:endParaRPr kumimoji="0" lang="en-ZA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ZA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84.00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ZA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Volkswagen</a:t>
                      </a:r>
                      <a:endParaRPr kumimoji="0" lang="en-ZA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ZA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84.00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ZA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Telkom </a:t>
                      </a:r>
                      <a:r>
                        <a:rPr kumimoji="0" lang="en-ZA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SA</a:t>
                      </a: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ZA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83.44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ZA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Unilever</a:t>
                      </a:r>
                      <a:endParaRPr kumimoji="0" lang="en-ZA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ZA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82.79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ZA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SAB</a:t>
                      </a:r>
                      <a:endParaRPr kumimoji="0" lang="en-ZA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ZA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82.18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7537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ZA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Nestle</a:t>
                      </a:r>
                      <a:endParaRPr kumimoji="0" lang="en-ZA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ZA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82.18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Rounded Rectangle 28"/>
          <p:cNvSpPr/>
          <p:nvPr/>
        </p:nvSpPr>
        <p:spPr>
          <a:xfrm>
            <a:off x="2626695" y="1082111"/>
            <a:ext cx="1331293" cy="523882"/>
          </a:xfrm>
          <a:prstGeom prst="roundRect">
            <a:avLst/>
          </a:prstGeom>
          <a:solidFill>
            <a:srgbClr val="4F6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626695" y="1341600"/>
            <a:ext cx="1331293" cy="264393"/>
          </a:xfrm>
          <a:prstGeom prst="rect">
            <a:avLst/>
          </a:prstGeom>
          <a:solidFill>
            <a:srgbClr val="4F6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34023" y="1106853"/>
            <a:ext cx="1285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hlink"/>
              </a:buClr>
            </a:pPr>
            <a:r>
              <a:rPr lang="en-US" sz="1100" b="1" dirty="0" smtClean="0">
                <a:solidFill>
                  <a:schemeClr val="bg1"/>
                </a:solidFill>
                <a:latin typeface="+mj-lt"/>
              </a:rPr>
              <a:t>2014 TCRI </a:t>
            </a:r>
            <a:r>
              <a:rPr lang="en-US" sz="1100" b="1" dirty="0">
                <a:solidFill>
                  <a:schemeClr val="bg1"/>
                </a:solidFill>
                <a:latin typeface="+mj-lt"/>
              </a:rPr>
              <a:t>Top </a:t>
            </a:r>
            <a:r>
              <a:rPr lang="en-US" sz="1100" b="1" dirty="0" smtClean="0">
                <a:solidFill>
                  <a:schemeClr val="bg1"/>
                </a:solidFill>
                <a:latin typeface="+mj-lt"/>
              </a:rPr>
              <a:t>Ten </a:t>
            </a:r>
            <a:r>
              <a:rPr lang="en-US" sz="1100" b="1" dirty="0">
                <a:solidFill>
                  <a:schemeClr val="bg1"/>
                </a:solidFill>
                <a:latin typeface="+mj-lt"/>
              </a:rPr>
              <a:t>Companies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7010400" y="6177788"/>
            <a:ext cx="1918796" cy="447354"/>
            <a:chOff x="1828800" y="5715000"/>
            <a:chExt cx="2667000" cy="621792"/>
          </a:xfrm>
        </p:grpSpPr>
        <p:sp>
          <p:nvSpPr>
            <p:cNvPr id="33" name="Rectangle 32"/>
            <p:cNvSpPr/>
            <p:nvPr/>
          </p:nvSpPr>
          <p:spPr>
            <a:xfrm>
              <a:off x="1828800" y="5715000"/>
              <a:ext cx="2667000" cy="621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59245" y="5861304"/>
              <a:ext cx="2406108" cy="3291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11718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Reputation Scores for TOP 10 Companies </a:t>
            </a:r>
            <a:br>
              <a:rPr lang="en-US" sz="2400" dirty="0"/>
            </a:br>
            <a:r>
              <a:rPr lang="en-US" sz="2400" dirty="0"/>
              <a:t>by </a:t>
            </a:r>
            <a:r>
              <a:rPr lang="en-US" sz="2400" dirty="0" smtClean="0"/>
              <a:t>Demographics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180442" y="1085597"/>
            <a:ext cx="4392009" cy="297369"/>
          </a:xfrm>
          <a:prstGeom prst="roundRect">
            <a:avLst/>
          </a:prstGeom>
          <a:solidFill>
            <a:srgbClr val="00A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GENDER</a:t>
            </a:r>
            <a:endParaRPr lang="en-US" sz="14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6232029"/>
              </p:ext>
            </p:extLst>
          </p:nvPr>
        </p:nvGraphicFramePr>
        <p:xfrm>
          <a:off x="180442" y="1390159"/>
          <a:ext cx="4381458" cy="2362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380"/>
                <a:gridCol w="1012026"/>
                <a:gridCol w="1012026"/>
                <a:gridCol w="1012026"/>
              </a:tblGrid>
              <a:tr h="245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Company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0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0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0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Female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0AF"/>
                    </a:solidFill>
                  </a:tcPr>
                </a:tc>
              </a:tr>
              <a:tr h="21023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Coca-Cola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89.00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87.71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90.10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023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Toyota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84.79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85.50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84.05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023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Volkswagen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83.73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86.79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79.68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023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Vodacom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83.37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83.81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023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Johnson </a:t>
                      </a:r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&amp; Johnson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83.11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83.46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023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Edgars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81.89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82.93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023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Old </a:t>
                      </a:r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Mutual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83.06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81.75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023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MTN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84.45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80.42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023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Clicks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81.53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467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Nedbank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81.99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81.22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6697546"/>
              </p:ext>
            </p:extLst>
          </p:nvPr>
        </p:nvGraphicFramePr>
        <p:xfrm>
          <a:off x="152400" y="4285759"/>
          <a:ext cx="4325008" cy="2438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048"/>
                <a:gridCol w="599392"/>
                <a:gridCol w="599392"/>
                <a:gridCol w="599392"/>
                <a:gridCol w="599392"/>
                <a:gridCol w="599392"/>
              </a:tblGrid>
              <a:tr h="307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ZA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15 - 24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ZA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25 - 34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ZA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35 - 44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ZA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45+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1306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Coca-Cola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89.00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90.38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87.84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87.59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91.16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06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Toyota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84.79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84.79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85.16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85.20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06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Volkswagen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83.73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78.69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88.80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79.46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85.38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06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Vodacom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83.37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81.21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85.71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06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Johnson </a:t>
                      </a:r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&amp; Johnson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83.11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80.05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81.79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86.70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06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Edgars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76.82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83.85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06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Old </a:t>
                      </a:r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Mutual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74.69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81.24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84.87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06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MTN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80.14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80.88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83.23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06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Clicks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78.62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79.55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85.80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06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Nedbank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81.99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84.57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81.89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78.48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84.15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621299" y="3899960"/>
            <a:ext cx="4227609" cy="297371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RACE</a:t>
            </a:r>
            <a:endParaRPr lang="en-US" sz="14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3793888"/>
              </p:ext>
            </p:extLst>
          </p:nvPr>
        </p:nvGraphicFramePr>
        <p:xfrm>
          <a:off x="4674799" y="1390160"/>
          <a:ext cx="4160208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8797"/>
                <a:gridCol w="937137"/>
                <a:gridCol w="937137"/>
                <a:gridCol w="937137"/>
              </a:tblGrid>
              <a:tr h="230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3F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3F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LSM 4 -8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3F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LSM 9 -10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3F84"/>
                    </a:solidFill>
                  </a:tcPr>
                </a:tc>
              </a:tr>
              <a:tr h="2131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Coca-Cola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89.00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88.26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89.86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1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Toyota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84.79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86.46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1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Volkswagen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83.73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84.17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83.32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1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Vodacom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83.37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84.45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1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Johnson </a:t>
                      </a:r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&amp; Johnson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83.11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83.80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1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Edgars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81.08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83.77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1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Old </a:t>
                      </a:r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Mutual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81.36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83.59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1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MTN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81.50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1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Clicks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79.86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84.21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1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Nedbank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81.99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81.74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61897" y="3918018"/>
            <a:ext cx="4323804" cy="347554"/>
          </a:xfrm>
          <a:prstGeom prst="roundRect">
            <a:avLst/>
          </a:prstGeom>
          <a:solidFill>
            <a:srgbClr val="BF0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AGE</a:t>
            </a:r>
            <a:endParaRPr lang="en-US" sz="1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680991" y="1086243"/>
            <a:ext cx="4167917" cy="297368"/>
          </a:xfrm>
          <a:prstGeom prst="roundRect">
            <a:avLst/>
          </a:prstGeom>
          <a:solidFill>
            <a:srgbClr val="913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LSM</a:t>
            </a:r>
            <a:endParaRPr lang="en-US" sz="1400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3941045"/>
              </p:ext>
            </p:extLst>
          </p:nvPr>
        </p:nvGraphicFramePr>
        <p:xfrm>
          <a:off x="4611803" y="4185210"/>
          <a:ext cx="4227397" cy="247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491"/>
                <a:gridCol w="638792"/>
                <a:gridCol w="553314"/>
                <a:gridCol w="533400"/>
                <a:gridCol w="685800"/>
                <a:gridCol w="609600"/>
              </a:tblGrid>
              <a:tr h="328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Black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White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Coloured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Indian / Asian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1098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Coca-Cola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89.00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87.86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87.70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94.99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85.08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098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Toyota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84.79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83.66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87.25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84.36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87.54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098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Volkswagen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83.73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84.28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90.11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098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Vodacom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83.37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83.51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85.89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78.10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87.31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098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Johnson </a:t>
                      </a:r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&amp; Johnson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83.11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79.35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84.75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88.02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90.15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098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Edgars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80.69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84.61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84.81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83.60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098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Old </a:t>
                      </a:r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Mutual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84.86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81.72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74.02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098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MTN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81.87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80.24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85.85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81.39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098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Clicks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79.21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83.84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86.56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88.60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098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Nedbank</a:t>
                      </a:r>
                      <a:endParaRPr lang="en-US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81.99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83.52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76.31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87.91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5118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Reputation Scores for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TOP </a:t>
            </a:r>
            <a:r>
              <a:rPr lang="en-US" sz="2400" dirty="0"/>
              <a:t>10 Companies </a:t>
            </a:r>
            <a:r>
              <a:rPr lang="en-US" sz="2400" dirty="0" smtClean="0"/>
              <a:t>Trended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7010400" y="6177788"/>
            <a:ext cx="1918796" cy="447354"/>
            <a:chOff x="1828800" y="5715000"/>
            <a:chExt cx="2667000" cy="621792"/>
          </a:xfrm>
        </p:grpSpPr>
        <p:sp>
          <p:nvSpPr>
            <p:cNvPr id="6" name="Rectangle 5"/>
            <p:cNvSpPr/>
            <p:nvPr/>
          </p:nvSpPr>
          <p:spPr>
            <a:xfrm>
              <a:off x="1828800" y="5715000"/>
              <a:ext cx="2667000" cy="621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59245" y="5861304"/>
              <a:ext cx="2406108" cy="329183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4" y="1076832"/>
            <a:ext cx="8530856" cy="535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833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lus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4183</TotalTime>
  <Words>2454</Words>
  <Application>Microsoft Office PowerPoint</Application>
  <PresentationFormat>On-screen Show (4:3)</PresentationFormat>
  <Paragraphs>1697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Reputation Scores by Industry</vt:lpstr>
      <vt:lpstr>Reputation Scores by Industry</vt:lpstr>
      <vt:lpstr>Reputation Scores by Industry</vt:lpstr>
      <vt:lpstr>Reputation Scores by Industry</vt:lpstr>
      <vt:lpstr>Reputation Scores by Industry</vt:lpstr>
      <vt:lpstr>Reputation Scores for Boutique Stars</vt:lpstr>
      <vt:lpstr>Reputation Rankings from Previous Plus 94 Research Studies</vt:lpstr>
      <vt:lpstr>Reputation Scores for TOP 10 Companies  by Demographics</vt:lpstr>
      <vt:lpstr>Reputation Scores for  TOP 10 Companies Trended</vt:lpstr>
      <vt:lpstr>Reputation Scores for  TOP 10 Companies Trended</vt:lpstr>
      <vt:lpstr>Key Drivers of Reputation for Top 5 Reputable Companies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Areefa Khan</dc:creator>
  <cp:lastModifiedBy>Michael</cp:lastModifiedBy>
  <cp:revision>230</cp:revision>
  <cp:lastPrinted>2016-09-16T06:50:36Z</cp:lastPrinted>
  <dcterms:created xsi:type="dcterms:W3CDTF">2016-08-29T13:41:15Z</dcterms:created>
  <dcterms:modified xsi:type="dcterms:W3CDTF">2016-09-30T05:29:13Z</dcterms:modified>
</cp:coreProperties>
</file>